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0" r:id="rId2"/>
    <p:sldId id="272" r:id="rId3"/>
    <p:sldId id="273" r:id="rId4"/>
    <p:sldId id="274" r:id="rId5"/>
    <p:sldId id="275" r:id="rId6"/>
    <p:sldId id="276" r:id="rId7"/>
    <p:sldId id="258" r:id="rId8"/>
    <p:sldId id="282" r:id="rId9"/>
    <p:sldId id="263" r:id="rId10"/>
    <p:sldId id="264" r:id="rId11"/>
    <p:sldId id="265" r:id="rId12"/>
    <p:sldId id="259" r:id="rId13"/>
    <p:sldId id="260" r:id="rId14"/>
    <p:sldId id="262" r:id="rId15"/>
    <p:sldId id="261" r:id="rId16"/>
    <p:sldId id="266" r:id="rId17"/>
    <p:sldId id="267" r:id="rId18"/>
    <p:sldId id="270" r:id="rId19"/>
    <p:sldId id="279" r:id="rId20"/>
    <p:sldId id="281" r:id="rId21"/>
    <p:sldId id="277" r:id="rId22"/>
    <p:sldId id="268" r:id="rId23"/>
    <p:sldId id="269" r:id="rId24"/>
    <p:sldId id="271" r:id="rId25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6"/>
    <p:restoredTop sz="94610"/>
  </p:normalViewPr>
  <p:slideViewPr>
    <p:cSldViewPr snapToGrid="0" snapToObjects="1">
      <p:cViewPr>
        <p:scale>
          <a:sx n="249" d="100"/>
          <a:sy n="249" d="100"/>
        </p:scale>
        <p:origin x="-5736" y="-3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E1645-563F-9F48-87FA-C39AE330079F}" type="datetimeFigureOut">
              <a:t>16/08/2024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17042-F8CE-9549-8934-32EF17BED90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184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7042-F8CE-9549-8934-32EF17BED905}" type="slidenum"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879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7042-F8CE-9549-8934-32EF17BED905}" type="slidenum"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844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7042-F8CE-9549-8934-32EF17BED905}" type="slidenum"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921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7042-F8CE-9549-8934-32EF17BED905}" type="slidenum"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908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7042-F8CE-9549-8934-32EF17BED905}" type="slidenum"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46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95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96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21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48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853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070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495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19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90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05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l’icône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66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51202-6D8C-8C4C-A169-A821E725C8D7}" type="datetimeFigureOut">
              <a:t>16/08/2024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62173-FCA5-874D-8BA1-486DD3FB41B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28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A471A14-24A1-C7EA-5C47-BEFD92CDFDBF}"/>
              </a:ext>
            </a:extLst>
          </p:cNvPr>
          <p:cNvSpPr txBox="1"/>
          <p:nvPr/>
        </p:nvSpPr>
        <p:spPr>
          <a:xfrm>
            <a:off x="0" y="0"/>
            <a:ext cx="247721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M. et Mme Similowski</a:t>
            </a:r>
          </a:p>
          <a:p>
            <a:r>
              <a:rPr lang="fr-FR" b="1">
                <a:solidFill>
                  <a:srgbClr val="0432FF"/>
                </a:solidFill>
              </a:rPr>
              <a:t>5 rue des Coquelicots</a:t>
            </a:r>
          </a:p>
          <a:p>
            <a:r>
              <a:rPr lang="fr-FR" b="1">
                <a:solidFill>
                  <a:srgbClr val="0432FF"/>
                </a:solidFill>
              </a:rPr>
              <a:t>14910 Blonville-sur-Mer</a:t>
            </a:r>
          </a:p>
          <a:p>
            <a:endParaRPr lang="fr-FR" b="1">
              <a:solidFill>
                <a:srgbClr val="0432FF"/>
              </a:solidFill>
            </a:endParaRPr>
          </a:p>
          <a:p>
            <a:r>
              <a:rPr lang="fr-FR" b="1">
                <a:solidFill>
                  <a:srgbClr val="0432FF"/>
                </a:solidFill>
              </a:rPr>
              <a:t>août 2024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D07645-0777-5B03-2D47-573ECFFECDD2}"/>
              </a:ext>
            </a:extLst>
          </p:cNvPr>
          <p:cNvSpPr txBox="1"/>
          <p:nvPr/>
        </p:nvSpPr>
        <p:spPr>
          <a:xfrm>
            <a:off x="0" y="1877028"/>
            <a:ext cx="9588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Modification partielle d’une toiture à l’occasion de sa réfection pour défaut de construction</a:t>
            </a:r>
          </a:p>
          <a:p>
            <a:r>
              <a:rPr lang="fr-FR" b="1">
                <a:solidFill>
                  <a:srgbClr val="0432FF"/>
                </a:solidFill>
              </a:rPr>
              <a:t>en vue de créer </a:t>
            </a:r>
            <a:r>
              <a:rPr lang="fr-FR">
                <a:solidFill>
                  <a:srgbClr val="0432FF"/>
                </a:solidFill>
              </a:rPr>
              <a:t>(dans le futur) </a:t>
            </a:r>
            <a:r>
              <a:rPr lang="fr-FR" b="1">
                <a:solidFill>
                  <a:srgbClr val="0432FF"/>
                </a:solidFill>
              </a:rPr>
              <a:t>un comble aménageable (projet n°1) et et percement d’un mur pour</a:t>
            </a:r>
          </a:p>
          <a:p>
            <a:r>
              <a:rPr lang="fr-FR" b="1">
                <a:solidFill>
                  <a:srgbClr val="0432FF"/>
                </a:solidFill>
              </a:rPr>
              <a:t>rendre accessible un toit-terrasse « aveugle » (projet n°2).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461D53-6E47-4D0E-A370-1728FF74A01A}"/>
              </a:ext>
            </a:extLst>
          </p:cNvPr>
          <p:cNvSpPr txBox="1"/>
          <p:nvPr/>
        </p:nvSpPr>
        <p:spPr>
          <a:xfrm>
            <a:off x="-1" y="3927676"/>
            <a:ext cx="9524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NB : </a:t>
            </a:r>
            <a:r>
              <a:rPr lang="fr-FR" i="1">
                <a:solidFill>
                  <a:srgbClr val="0432FF"/>
                </a:solidFill>
              </a:rPr>
              <a:t>l’objectif est de profiter des opérations de remplacement de la charpente pour mener le</a:t>
            </a:r>
          </a:p>
          <a:p>
            <a:r>
              <a:rPr lang="fr-FR" i="1">
                <a:solidFill>
                  <a:srgbClr val="0432FF"/>
                </a:solidFill>
              </a:rPr>
              <a:t>projet n°1 ; le projet n°2 peut être décalé dans le temps (en fonction des implications budgétaires)</a:t>
            </a:r>
          </a:p>
          <a:p>
            <a:endParaRPr lang="fr-FR" b="1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1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26AD3-6FF3-8AF4-4E4A-3D8DAC2DD8BE}"/>
              </a:ext>
            </a:extLst>
          </p:cNvPr>
          <p:cNvSpPr txBox="1"/>
          <p:nvPr/>
        </p:nvSpPr>
        <p:spPr>
          <a:xfrm>
            <a:off x="0" y="0"/>
            <a:ext cx="2347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2b - plans</a:t>
            </a:r>
          </a:p>
        </p:txBody>
      </p:sp>
      <p:pic>
        <p:nvPicPr>
          <p:cNvPr id="3" name="Image 2" descr="Une image contenant diagramme, Plan, Dessin technique, croquis&#10;&#10;Description générée automatiquement">
            <a:extLst>
              <a:ext uri="{FF2B5EF4-FFF2-40B4-BE49-F238E27FC236}">
                <a16:creationId xmlns:a16="http://schemas.microsoft.com/office/drawing/2014/main" id="{CBCC37F2-8EB4-BB7E-5C20-5B1D5F9DE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41" y="733870"/>
            <a:ext cx="5707117" cy="59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04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26AD3-6FF3-8AF4-4E4A-3D8DAC2DD8BE}"/>
              </a:ext>
            </a:extLst>
          </p:cNvPr>
          <p:cNvSpPr txBox="1"/>
          <p:nvPr/>
        </p:nvSpPr>
        <p:spPr>
          <a:xfrm>
            <a:off x="0" y="0"/>
            <a:ext cx="2267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2c- plans</a:t>
            </a:r>
          </a:p>
        </p:txBody>
      </p:sp>
      <p:pic>
        <p:nvPicPr>
          <p:cNvPr id="4" name="Image 3" descr="Une image contenant diagramme, Rectangle, Plan, texte&#10;&#10;Description générée automatiquement">
            <a:extLst>
              <a:ext uri="{FF2B5EF4-FFF2-40B4-BE49-F238E27FC236}">
                <a16:creationId xmlns:a16="http://schemas.microsoft.com/office/drawing/2014/main" id="{84D594F3-37B4-BFA4-23B9-B8C40C9A3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363" y="392699"/>
            <a:ext cx="5945273" cy="60726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F9B04D7-CDC7-D61E-7117-BF94A1B48BD8}"/>
              </a:ext>
            </a:extLst>
          </p:cNvPr>
          <p:cNvSpPr txBox="1"/>
          <p:nvPr/>
        </p:nvSpPr>
        <p:spPr>
          <a:xfrm>
            <a:off x="3947146" y="6304002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1</a:t>
            </a:r>
            <a:r>
              <a:rPr lang="fr-FR" baseline="30000"/>
              <a:t>er</a:t>
            </a:r>
            <a:r>
              <a:rPr lang="fr-FR"/>
              <a:t> étage</a:t>
            </a:r>
          </a:p>
        </p:txBody>
      </p:sp>
    </p:spTree>
    <p:extLst>
      <p:ext uri="{BB962C8B-B14F-4D97-AF65-F5344CB8AC3E}">
        <p14:creationId xmlns:p14="http://schemas.microsoft.com/office/powerpoint/2010/main" val="180475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F163BD-7209-DE46-B450-4C3D0369FA5D}"/>
              </a:ext>
            </a:extLst>
          </p:cNvPr>
          <p:cNvSpPr txBox="1"/>
          <p:nvPr/>
        </p:nvSpPr>
        <p:spPr>
          <a:xfrm>
            <a:off x="0" y="0"/>
            <a:ext cx="3059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3a – vue côté rue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BED4F6A-E954-E87F-D834-DF2FE90FC871}"/>
              </a:ext>
            </a:extLst>
          </p:cNvPr>
          <p:cNvCxnSpPr/>
          <p:nvPr/>
        </p:nvCxnSpPr>
        <p:spPr>
          <a:xfrm flipV="1">
            <a:off x="7320142" y="4122214"/>
            <a:ext cx="0" cy="1171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plein air, bâtiment, voiture, propriété&#10;&#10;Description générée automatiquement">
            <a:extLst>
              <a:ext uri="{FF2B5EF4-FFF2-40B4-BE49-F238E27FC236}">
                <a16:creationId xmlns:a16="http://schemas.microsoft.com/office/drawing/2014/main" id="{1B5808BB-F4BC-BB4E-FE1D-C54BB5498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51178"/>
            <a:ext cx="7772400" cy="415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9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F163BD-7209-DE46-B450-4C3D0369FA5D}"/>
              </a:ext>
            </a:extLst>
          </p:cNvPr>
          <p:cNvSpPr txBox="1"/>
          <p:nvPr/>
        </p:nvSpPr>
        <p:spPr>
          <a:xfrm>
            <a:off x="0" y="0"/>
            <a:ext cx="3303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3b – vue côté jardin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BED4F6A-E954-E87F-D834-DF2FE90FC871}"/>
              </a:ext>
            </a:extLst>
          </p:cNvPr>
          <p:cNvCxnSpPr/>
          <p:nvPr/>
        </p:nvCxnSpPr>
        <p:spPr>
          <a:xfrm flipV="1">
            <a:off x="7320142" y="4122214"/>
            <a:ext cx="0" cy="1171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e 1">
            <a:extLst>
              <a:ext uri="{FF2B5EF4-FFF2-40B4-BE49-F238E27FC236}">
                <a16:creationId xmlns:a16="http://schemas.microsoft.com/office/drawing/2014/main" id="{49264FD2-D235-D9AE-C6B2-44A133E38D26}"/>
              </a:ext>
            </a:extLst>
          </p:cNvPr>
          <p:cNvGrpSpPr/>
          <p:nvPr/>
        </p:nvGrpSpPr>
        <p:grpSpPr>
          <a:xfrm>
            <a:off x="744104" y="1885226"/>
            <a:ext cx="8417791" cy="3087548"/>
            <a:chOff x="249956" y="1105466"/>
            <a:chExt cx="7478980" cy="274320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002D0C3-DE73-6EAD-E8C7-9357107C5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956" y="1105466"/>
              <a:ext cx="3657603" cy="2743203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875AADC-2301-4545-910B-10CC49342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1333" y="1105466"/>
              <a:ext cx="3657603" cy="2743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0919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F163BD-7209-DE46-B450-4C3D0369FA5D}"/>
              </a:ext>
            </a:extLst>
          </p:cNvPr>
          <p:cNvSpPr txBox="1"/>
          <p:nvPr/>
        </p:nvSpPr>
        <p:spPr>
          <a:xfrm>
            <a:off x="0" y="0"/>
            <a:ext cx="4208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4a – vue d’ensemble côté rue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BED4F6A-E954-E87F-D834-DF2FE90FC871}"/>
              </a:ext>
            </a:extLst>
          </p:cNvPr>
          <p:cNvCxnSpPr/>
          <p:nvPr/>
        </p:nvCxnSpPr>
        <p:spPr>
          <a:xfrm flipV="1">
            <a:off x="7320142" y="4122214"/>
            <a:ext cx="0" cy="1171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plein air, propriété, Biens immobiliers, bâtiment&#10;&#10;Description générée automatiquement">
            <a:extLst>
              <a:ext uri="{FF2B5EF4-FFF2-40B4-BE49-F238E27FC236}">
                <a16:creationId xmlns:a16="http://schemas.microsoft.com/office/drawing/2014/main" id="{19FE9F4B-DF32-7013-318F-8BA4DC92C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167"/>
            <a:ext cx="7772400" cy="3041100"/>
          </a:xfrm>
          <a:prstGeom prst="rect">
            <a:avLst/>
          </a:prstGeom>
        </p:spPr>
      </p:pic>
      <p:pic>
        <p:nvPicPr>
          <p:cNvPr id="2" name="Image 1" descr="Une image contenant plein air, ciel, bâtiment, maison&#10;&#10;Description générée automatiquement">
            <a:extLst>
              <a:ext uri="{FF2B5EF4-FFF2-40B4-BE49-F238E27FC236}">
                <a16:creationId xmlns:a16="http://schemas.microsoft.com/office/drawing/2014/main" id="{04942694-DCE3-309D-BFC8-52E5FD314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68" y="3378995"/>
            <a:ext cx="6687032" cy="347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72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BED4F6A-E954-E87F-D834-DF2FE90FC871}"/>
              </a:ext>
            </a:extLst>
          </p:cNvPr>
          <p:cNvCxnSpPr/>
          <p:nvPr/>
        </p:nvCxnSpPr>
        <p:spPr>
          <a:xfrm flipV="1">
            <a:off x="7320142" y="4122214"/>
            <a:ext cx="0" cy="1171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CB5B0C07-E558-DF95-9A52-80AE14811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2285"/>
            <a:ext cx="9906000" cy="283563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445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4b – vue d’ensemble côté jardin</a:t>
            </a:r>
          </a:p>
        </p:txBody>
      </p:sp>
    </p:spTree>
    <p:extLst>
      <p:ext uri="{BB962C8B-B14F-4D97-AF65-F5344CB8AC3E}">
        <p14:creationId xmlns:p14="http://schemas.microsoft.com/office/powerpoint/2010/main" val="2009662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7ABA25EB-A58D-10F1-1C1C-64B43A41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" t="3300" r="48918" b="57245"/>
          <a:stretch/>
        </p:blipFill>
        <p:spPr>
          <a:xfrm>
            <a:off x="0" y="1150414"/>
            <a:ext cx="5927835" cy="34290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BED4F6A-E954-E87F-D834-DF2FE90FC871}"/>
              </a:ext>
            </a:extLst>
          </p:cNvPr>
          <p:cNvCxnSpPr/>
          <p:nvPr/>
        </p:nvCxnSpPr>
        <p:spPr>
          <a:xfrm flipV="1">
            <a:off x="7320142" y="4122214"/>
            <a:ext cx="0" cy="1171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4921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Problématique – remplacement charpente garage</a:t>
            </a:r>
          </a:p>
        </p:txBody>
      </p:sp>
      <p:pic>
        <p:nvPicPr>
          <p:cNvPr id="6" name="Image 5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48E5238E-4717-8C0B-9CBA-79227A550A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2" t="41759" b="16906"/>
          <a:stretch/>
        </p:blipFill>
        <p:spPr>
          <a:xfrm>
            <a:off x="4874083" y="3429000"/>
            <a:ext cx="4892117" cy="2909207"/>
          </a:xfrm>
          <a:prstGeom prst="rect">
            <a:avLst/>
          </a:prstGeom>
        </p:spPr>
      </p:pic>
      <p:pic>
        <p:nvPicPr>
          <p:cNvPr id="7" name="Image 6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1AF06981-1E2A-4650-7161-44AB1A56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91" t="93847"/>
          <a:stretch/>
        </p:blipFill>
        <p:spPr>
          <a:xfrm>
            <a:off x="7417138" y="6338207"/>
            <a:ext cx="2349062" cy="433083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0E235F24-8D18-80E4-11D2-6D22A2A41130}"/>
              </a:ext>
            </a:extLst>
          </p:cNvPr>
          <p:cNvSpPr/>
          <p:nvPr/>
        </p:nvSpPr>
        <p:spPr>
          <a:xfrm>
            <a:off x="2822713" y="2001078"/>
            <a:ext cx="2051370" cy="1232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A4B14EA-B491-19B3-10E4-0710E76A7ECA}"/>
              </a:ext>
            </a:extLst>
          </p:cNvPr>
          <p:cNvSpPr/>
          <p:nvPr/>
        </p:nvSpPr>
        <p:spPr>
          <a:xfrm>
            <a:off x="6076122" y="4256653"/>
            <a:ext cx="2051370" cy="1232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293C606-1ED3-85C1-9AE7-595E51E14291}"/>
              </a:ext>
            </a:extLst>
          </p:cNvPr>
          <p:cNvCxnSpPr/>
          <p:nvPr/>
        </p:nvCxnSpPr>
        <p:spPr>
          <a:xfrm>
            <a:off x="3848398" y="490330"/>
            <a:ext cx="0" cy="1510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8804659-3F61-A348-E95C-866D7019F1D8}"/>
              </a:ext>
            </a:extLst>
          </p:cNvPr>
          <p:cNvCxnSpPr>
            <a:cxnSpLocks/>
          </p:cNvCxnSpPr>
          <p:nvPr/>
        </p:nvCxnSpPr>
        <p:spPr>
          <a:xfrm>
            <a:off x="3848398" y="588459"/>
            <a:ext cx="2581392" cy="264507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71CDA5E-32B0-5943-3EA2-CB4975C15D8E}"/>
              </a:ext>
            </a:extLst>
          </p:cNvPr>
          <p:cNvCxnSpPr>
            <a:cxnSpLocks/>
          </p:cNvCxnSpPr>
          <p:nvPr/>
        </p:nvCxnSpPr>
        <p:spPr>
          <a:xfrm>
            <a:off x="6430206" y="3233530"/>
            <a:ext cx="0" cy="1239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1ACAA115-3DDE-AFAE-1971-CA35ADE7EE7D}"/>
              </a:ext>
            </a:extLst>
          </p:cNvPr>
          <p:cNvSpPr txBox="1"/>
          <p:nvPr/>
        </p:nvSpPr>
        <p:spPr>
          <a:xfrm>
            <a:off x="5139094" y="956887"/>
            <a:ext cx="37022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>
                <a:solidFill>
                  <a:srgbClr val="0432FF"/>
                </a:solidFill>
              </a:rPr>
              <a:t>à la suite du constat d’un défaut de construction</a:t>
            </a:r>
          </a:p>
          <a:p>
            <a:r>
              <a:rPr lang="fr-FR" sz="1400" i="1">
                <a:solidFill>
                  <a:srgbClr val="0432FF"/>
                </a:solidFill>
              </a:rPr>
              <a:t>entraînant un affaissement progressif, la </a:t>
            </a:r>
          </a:p>
          <a:p>
            <a:r>
              <a:rPr lang="fr-FR" sz="1400" i="1">
                <a:solidFill>
                  <a:srgbClr val="0432FF"/>
                </a:solidFill>
              </a:rPr>
              <a:t>charpente du garage va être remplacée</a:t>
            </a:r>
          </a:p>
          <a:p>
            <a:r>
              <a:rPr lang="fr-FR" sz="1400" i="1">
                <a:solidFill>
                  <a:srgbClr val="0432FF"/>
                </a:solidFill>
              </a:rPr>
              <a:t>(assurance dommage-ouvrage)</a:t>
            </a:r>
          </a:p>
        </p:txBody>
      </p:sp>
    </p:spTree>
    <p:extLst>
      <p:ext uri="{BB962C8B-B14F-4D97-AF65-F5344CB8AC3E}">
        <p14:creationId xmlns:p14="http://schemas.microsoft.com/office/powerpoint/2010/main" val="4160892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BA992515-B3BA-B566-4771-F80EB4901C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2" t="41759" b="16906"/>
          <a:stretch/>
        </p:blipFill>
        <p:spPr>
          <a:xfrm>
            <a:off x="4874083" y="3106879"/>
            <a:ext cx="4892117" cy="29092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9901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n°1a – profiter du remplacement de la charpente du garage pour créer un comble aménageable</a:t>
            </a:r>
          </a:p>
        </p:txBody>
      </p:sp>
      <p:pic>
        <p:nvPicPr>
          <p:cNvPr id="5" name="Image 4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FF1270F5-D2D0-1EF7-678C-B5CB591FB2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" t="3300" r="48918" b="57245"/>
          <a:stretch/>
        </p:blipFill>
        <p:spPr>
          <a:xfrm>
            <a:off x="0" y="1150414"/>
            <a:ext cx="5927835" cy="3429000"/>
          </a:xfrm>
          <a:prstGeom prst="rect">
            <a:avLst/>
          </a:prstGeom>
        </p:spPr>
      </p:pic>
      <p:pic>
        <p:nvPicPr>
          <p:cNvPr id="7" name="Image 6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1AF06981-1E2A-4650-7161-44AB1A561A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91" t="93847"/>
          <a:stretch/>
        </p:blipFill>
        <p:spPr>
          <a:xfrm>
            <a:off x="7417138" y="6338207"/>
            <a:ext cx="2349062" cy="433083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B076396B-EA9F-76EE-DF3F-300639DFFC62}"/>
              </a:ext>
            </a:extLst>
          </p:cNvPr>
          <p:cNvCxnSpPr>
            <a:cxnSpLocks/>
          </p:cNvCxnSpPr>
          <p:nvPr/>
        </p:nvCxnSpPr>
        <p:spPr>
          <a:xfrm flipV="1">
            <a:off x="4197927" y="1410434"/>
            <a:ext cx="1022550" cy="1753312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110BB0D2-16AA-8E43-05D3-8E820DA1236A}"/>
              </a:ext>
            </a:extLst>
          </p:cNvPr>
          <p:cNvSpPr txBox="1"/>
          <p:nvPr/>
        </p:nvSpPr>
        <p:spPr>
          <a:xfrm>
            <a:off x="5220477" y="671770"/>
            <a:ext cx="43973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option 1 : </a:t>
            </a:r>
            <a:r>
              <a:rPr lang="fr-FR" sz="1400" i="1"/>
              <a:t>en surélevant ce mur (hauteur</a:t>
            </a:r>
          </a:p>
          <a:p>
            <a:r>
              <a:rPr lang="fr-FR" sz="1400" i="1"/>
              <a:t>à déterminer ; 1 mètre minimum ; 1m 50 ?) et </a:t>
            </a:r>
          </a:p>
          <a:p>
            <a:r>
              <a:rPr lang="fr-FR" sz="1400" i="1"/>
              <a:t>en reprenant ensuite la charpente à l’identique par dessus</a:t>
            </a:r>
          </a:p>
          <a:p>
            <a:r>
              <a:rPr lang="fr-FR" sz="1400" i="1">
                <a:solidFill>
                  <a:srgbClr val="FF0000"/>
                </a:solidFill>
              </a:rPr>
              <a:t>(permis de construire ?)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86B0BCF-206C-7E09-79CD-6A8B9FDCB552}"/>
              </a:ext>
            </a:extLst>
          </p:cNvPr>
          <p:cNvCxnSpPr>
            <a:cxnSpLocks/>
          </p:cNvCxnSpPr>
          <p:nvPr/>
        </p:nvCxnSpPr>
        <p:spPr>
          <a:xfrm flipH="1" flipV="1">
            <a:off x="5927835" y="3272512"/>
            <a:ext cx="714726" cy="1082461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A912A9AB-5D45-9422-1172-9CB55D59DB1D}"/>
              </a:ext>
            </a:extLst>
          </p:cNvPr>
          <p:cNvSpPr txBox="1"/>
          <p:nvPr/>
        </p:nvSpPr>
        <p:spPr>
          <a:xfrm>
            <a:off x="5220477" y="2318405"/>
            <a:ext cx="29197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option 2 : </a:t>
            </a:r>
            <a:r>
              <a:rPr lang="fr-FR" sz="1400" i="1"/>
              <a:t>en modifiant la pente de la </a:t>
            </a:r>
          </a:p>
          <a:p>
            <a:r>
              <a:rPr lang="fr-FR" sz="1400" i="1"/>
              <a:t>toiture sans autre modification</a:t>
            </a:r>
          </a:p>
          <a:p>
            <a:r>
              <a:rPr lang="fr-FR" sz="1400" i="1">
                <a:solidFill>
                  <a:srgbClr val="FF0000"/>
                </a:solidFill>
              </a:rPr>
              <a:t>(déclaration de travaux</a:t>
            </a:r>
          </a:p>
          <a:p>
            <a:r>
              <a:rPr lang="fr-FR" sz="1400" i="1">
                <a:solidFill>
                  <a:srgbClr val="FF0000"/>
                </a:solidFill>
              </a:rPr>
              <a:t>permis de construire modificatif ?)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8FEF290-C201-EBE7-B348-307A36B939E6}"/>
              </a:ext>
            </a:extLst>
          </p:cNvPr>
          <p:cNvSpPr txBox="1"/>
          <p:nvPr/>
        </p:nvSpPr>
        <p:spPr>
          <a:xfrm>
            <a:off x="5220477" y="6030430"/>
            <a:ext cx="3173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option 3 : </a:t>
            </a:r>
            <a:r>
              <a:rPr lang="fr-FR" sz="1400" i="1"/>
              <a:t>combinaison des options 1 et 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6E3D017-6DE7-305F-8932-B283614926F7}"/>
              </a:ext>
            </a:extLst>
          </p:cNvPr>
          <p:cNvSpPr txBox="1"/>
          <p:nvPr/>
        </p:nvSpPr>
        <p:spPr>
          <a:xfrm>
            <a:off x="19482" y="306945"/>
            <a:ext cx="6353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>
                <a:solidFill>
                  <a:srgbClr val="0432FF"/>
                </a:solidFill>
              </a:rPr>
              <a:t>NB : l’aménagement du comble n’est pas prévu dans l’immédiat (opération ultérieure)</a:t>
            </a:r>
          </a:p>
        </p:txBody>
      </p:sp>
    </p:spTree>
    <p:extLst>
      <p:ext uri="{BB962C8B-B14F-4D97-AF65-F5344CB8AC3E}">
        <p14:creationId xmlns:p14="http://schemas.microsoft.com/office/powerpoint/2010/main" val="2904408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BA992515-B3BA-B566-4771-F80EB4901C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2" t="41759" b="16906"/>
          <a:stretch/>
        </p:blipFill>
        <p:spPr>
          <a:xfrm>
            <a:off x="4874083" y="3106879"/>
            <a:ext cx="4892117" cy="29092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985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n°1b – profiter du remplacement de la charpente du garage pour créer un espace aménageable</a:t>
            </a:r>
          </a:p>
        </p:txBody>
      </p:sp>
      <p:pic>
        <p:nvPicPr>
          <p:cNvPr id="5" name="Image 4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FF1270F5-D2D0-1EF7-678C-B5CB591FB2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" t="3300" r="48918" b="57245"/>
          <a:stretch/>
        </p:blipFill>
        <p:spPr>
          <a:xfrm>
            <a:off x="0" y="1150414"/>
            <a:ext cx="5927835" cy="3429000"/>
          </a:xfrm>
          <a:prstGeom prst="rect">
            <a:avLst/>
          </a:prstGeom>
        </p:spPr>
      </p:pic>
      <p:pic>
        <p:nvPicPr>
          <p:cNvPr id="7" name="Image 6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1AF06981-1E2A-4650-7161-44AB1A561A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91" t="93847"/>
          <a:stretch/>
        </p:blipFill>
        <p:spPr>
          <a:xfrm>
            <a:off x="7417138" y="6338207"/>
            <a:ext cx="2349062" cy="43308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86B0BCF-206C-7E09-79CD-6A8B9FDCB552}"/>
              </a:ext>
            </a:extLst>
          </p:cNvPr>
          <p:cNvCxnSpPr>
            <a:cxnSpLocks/>
          </p:cNvCxnSpPr>
          <p:nvPr/>
        </p:nvCxnSpPr>
        <p:spPr>
          <a:xfrm flipH="1" flipV="1">
            <a:off x="6359236" y="2003959"/>
            <a:ext cx="1312026" cy="2452912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0CFD1CB-20C7-DFB9-D555-33AF3F817D64}"/>
              </a:ext>
            </a:extLst>
          </p:cNvPr>
          <p:cNvCxnSpPr>
            <a:cxnSpLocks/>
          </p:cNvCxnSpPr>
          <p:nvPr/>
        </p:nvCxnSpPr>
        <p:spPr>
          <a:xfrm flipH="1" flipV="1">
            <a:off x="8021782" y="2521529"/>
            <a:ext cx="295102" cy="2140980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49A826A-EFD5-D297-9DAF-EC6736137F04}"/>
              </a:ext>
            </a:extLst>
          </p:cNvPr>
          <p:cNvSpPr txBox="1"/>
          <p:nvPr/>
        </p:nvSpPr>
        <p:spPr>
          <a:xfrm>
            <a:off x="5099657" y="1326851"/>
            <a:ext cx="321722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quelque soit l’option retenue:</a:t>
            </a:r>
          </a:p>
          <a:p>
            <a:r>
              <a:rPr lang="fr-FR" sz="1200" i="1"/>
              <a:t>l’accès au nouveau comble aménageable doit</a:t>
            </a:r>
          </a:p>
          <a:p>
            <a:r>
              <a:rPr lang="fr-FR" sz="1200" i="1"/>
              <a:t>être possible par ce versant du toit (chien assis ?)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27076E7-DC0E-00A3-E16B-C26524F8BFD8}"/>
              </a:ext>
            </a:extLst>
          </p:cNvPr>
          <p:cNvCxnSpPr>
            <a:cxnSpLocks/>
          </p:cNvCxnSpPr>
          <p:nvPr/>
        </p:nvCxnSpPr>
        <p:spPr>
          <a:xfrm>
            <a:off x="6251070" y="1992927"/>
            <a:ext cx="116606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59DC46F8-9E94-1430-511C-0C4AFEC77A5A}"/>
              </a:ext>
            </a:extLst>
          </p:cNvPr>
          <p:cNvSpPr txBox="1"/>
          <p:nvPr/>
        </p:nvSpPr>
        <p:spPr>
          <a:xfrm>
            <a:off x="7015249" y="2096628"/>
            <a:ext cx="2425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/>
              <a:t>dans la perspective d’un accès futur </a:t>
            </a:r>
          </a:p>
          <a:p>
            <a:r>
              <a:rPr lang="fr-FR" sz="1200" i="1"/>
              <a:t>via le toit-terrasse (</a:t>
            </a:r>
            <a:r>
              <a:rPr lang="fr-FR" sz="1200" b="1" i="1"/>
              <a:t>voir projet n°2</a:t>
            </a:r>
            <a:r>
              <a:rPr lang="fr-FR" sz="1200" i="1"/>
              <a:t>)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929F533-DB7A-4162-BF4B-B7C659F04BDB}"/>
              </a:ext>
            </a:extLst>
          </p:cNvPr>
          <p:cNvCxnSpPr>
            <a:cxnSpLocks/>
          </p:cNvCxnSpPr>
          <p:nvPr/>
        </p:nvCxnSpPr>
        <p:spPr>
          <a:xfrm>
            <a:off x="7088228" y="2521529"/>
            <a:ext cx="116606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660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985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n°1c – profiter du remplacement de la charpente du garage pour créer un espace aménageable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0CDD61E-E125-B8EF-6E04-90189D44C9B5}"/>
              </a:ext>
            </a:extLst>
          </p:cNvPr>
          <p:cNvGrpSpPr/>
          <p:nvPr/>
        </p:nvGrpSpPr>
        <p:grpSpPr>
          <a:xfrm>
            <a:off x="1734331" y="1805030"/>
            <a:ext cx="6681007" cy="3957759"/>
            <a:chOff x="462744" y="3991017"/>
            <a:chExt cx="4411339" cy="2613231"/>
          </a:xfrm>
        </p:grpSpPr>
        <p:pic>
          <p:nvPicPr>
            <p:cNvPr id="2" name="Image 1" descr="Une image contenant maison, croquis, fenêtre, bâtiment&#10;&#10;Description générée automatiquement">
              <a:extLst>
                <a:ext uri="{FF2B5EF4-FFF2-40B4-BE49-F238E27FC236}">
                  <a16:creationId xmlns:a16="http://schemas.microsoft.com/office/drawing/2014/main" id="{D2E84B1B-3F3A-DCE2-20D6-875D75AE6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34" t="5048" r="2595" b="63016"/>
            <a:stretch/>
          </p:blipFill>
          <p:spPr>
            <a:xfrm>
              <a:off x="462744" y="3991017"/>
              <a:ext cx="4411339" cy="2613231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11" name="Image 10" descr="Une image contenant Rectangle, ligne, capture d’écran, carré&#10;&#10;Description générée automatiquement">
              <a:extLst>
                <a:ext uri="{FF2B5EF4-FFF2-40B4-BE49-F238E27FC236}">
                  <a16:creationId xmlns:a16="http://schemas.microsoft.com/office/drawing/2014/main" id="{A82CFA90-2B8A-98B5-B0EB-8825BA0D3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348" y="4401492"/>
              <a:ext cx="1674065" cy="629302"/>
            </a:xfrm>
            <a:prstGeom prst="rect">
              <a:avLst/>
            </a:prstGeom>
          </p:spPr>
        </p:pic>
        <p:pic>
          <p:nvPicPr>
            <p:cNvPr id="4" name="Image 3" descr="Une image contenant croquis, Rectangle, Symétrie, blanc&#10;&#10;Description générée automatiquement">
              <a:extLst>
                <a:ext uri="{FF2B5EF4-FFF2-40B4-BE49-F238E27FC236}">
                  <a16:creationId xmlns:a16="http://schemas.microsoft.com/office/drawing/2014/main" id="{3C24BD64-60B7-90BA-6C29-1399F5132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5046" y="4670913"/>
              <a:ext cx="573203" cy="882935"/>
            </a:xfrm>
            <a:prstGeom prst="rect">
              <a:avLst/>
            </a:prstGeom>
          </p:spPr>
        </p:pic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538A3A0-3C38-74F6-7544-2874272FAC51}"/>
              </a:ext>
            </a:extLst>
          </p:cNvPr>
          <p:cNvSpPr txBox="1"/>
          <p:nvPr/>
        </p:nvSpPr>
        <p:spPr>
          <a:xfrm>
            <a:off x="2454960" y="779403"/>
            <a:ext cx="5309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on arriverait schématiquement à une élévation de ce type côté jardin</a:t>
            </a:r>
          </a:p>
          <a:p>
            <a:r>
              <a:rPr lang="fr-FR" sz="1400" i="1"/>
              <a:t>avec ici une porte-fenêtre (un ou deux battants ?)</a:t>
            </a:r>
            <a:endParaRPr lang="fr-FR" sz="1200" i="1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F532A36-8B34-1FFC-A812-5C3F7863CBCE}"/>
              </a:ext>
            </a:extLst>
          </p:cNvPr>
          <p:cNvCxnSpPr>
            <a:cxnSpLocks/>
          </p:cNvCxnSpPr>
          <p:nvPr/>
        </p:nvCxnSpPr>
        <p:spPr>
          <a:xfrm flipH="1" flipV="1">
            <a:off x="2641219" y="1302623"/>
            <a:ext cx="1545019" cy="1769190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3A90C7A-C576-4CD3-BCE5-56AA8DB983B4}"/>
              </a:ext>
            </a:extLst>
          </p:cNvPr>
          <p:cNvCxnSpPr>
            <a:cxnSpLocks/>
          </p:cNvCxnSpPr>
          <p:nvPr/>
        </p:nvCxnSpPr>
        <p:spPr>
          <a:xfrm>
            <a:off x="2533053" y="1291591"/>
            <a:ext cx="116606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Image 18" descr="Une image contenant blanc, noir, conception&#10;&#10;Description générée automatiquement">
            <a:extLst>
              <a:ext uri="{FF2B5EF4-FFF2-40B4-BE49-F238E27FC236}">
                <a16:creationId xmlns:a16="http://schemas.microsoft.com/office/drawing/2014/main" id="{579A7B9D-7815-AAF1-C3E8-B04F768703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74" y="3848805"/>
            <a:ext cx="1478752" cy="406400"/>
          </a:xfrm>
          <a:prstGeom prst="rect">
            <a:avLst/>
          </a:prstGeom>
        </p:spPr>
      </p:pic>
      <p:pic>
        <p:nvPicPr>
          <p:cNvPr id="22" name="Image 21" descr="Une image contenant blanc, noir, conception&#10;&#10;Description générée automatiquement">
            <a:extLst>
              <a:ext uri="{FF2B5EF4-FFF2-40B4-BE49-F238E27FC236}">
                <a16:creationId xmlns:a16="http://schemas.microsoft.com/office/drawing/2014/main" id="{A55C9A06-FEFA-AE67-A020-13A9D3774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745" y="3807178"/>
            <a:ext cx="378294" cy="406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7FFE98-D454-8BE1-081A-DB70D341498C}"/>
              </a:ext>
            </a:extLst>
          </p:cNvPr>
          <p:cNvSpPr/>
          <p:nvPr/>
        </p:nvSpPr>
        <p:spPr>
          <a:xfrm>
            <a:off x="4186238" y="3332054"/>
            <a:ext cx="614507" cy="881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ligne, capture d’écran, Rectangle, écrit à la main&#10;&#10;Description générée automatiquement">
            <a:extLst>
              <a:ext uri="{FF2B5EF4-FFF2-40B4-BE49-F238E27FC236}">
                <a16:creationId xmlns:a16="http://schemas.microsoft.com/office/drawing/2014/main" id="{E361BCCC-641B-671C-0487-FF535D6737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57" y="3348253"/>
            <a:ext cx="258324" cy="92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67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A20BCAD-D48D-DA16-21D8-321C5AD25FD3}"/>
              </a:ext>
            </a:extLst>
          </p:cNvPr>
          <p:cNvSpPr txBox="1"/>
          <p:nvPr/>
        </p:nvSpPr>
        <p:spPr>
          <a:xfrm>
            <a:off x="0" y="0"/>
            <a:ext cx="21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Plan de situation - 1 </a:t>
            </a:r>
          </a:p>
        </p:txBody>
      </p:sp>
      <p:pic>
        <p:nvPicPr>
          <p:cNvPr id="6" name="Image 5" descr="Une image contenant texte, diagramme, Plan, carte&#10;&#10;Description générée automatiquement">
            <a:extLst>
              <a:ext uri="{FF2B5EF4-FFF2-40B4-BE49-F238E27FC236}">
                <a16:creationId xmlns:a16="http://schemas.microsoft.com/office/drawing/2014/main" id="{12CB09AF-6B12-565D-B86D-9958F0AE4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46" y="1028700"/>
            <a:ext cx="4926708" cy="52451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19B6B0C-6862-F5F7-A863-0F39E90BEA13}"/>
              </a:ext>
            </a:extLst>
          </p:cNvPr>
          <p:cNvSpPr txBox="1"/>
          <p:nvPr/>
        </p:nvSpPr>
        <p:spPr>
          <a:xfrm>
            <a:off x="2669811" y="559832"/>
            <a:ext cx="4566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5 rue des Coquelicots 14910 Blonville-sur-Mer</a:t>
            </a:r>
          </a:p>
        </p:txBody>
      </p:sp>
    </p:spTree>
    <p:extLst>
      <p:ext uri="{BB962C8B-B14F-4D97-AF65-F5344CB8AC3E}">
        <p14:creationId xmlns:p14="http://schemas.microsoft.com/office/powerpoint/2010/main" val="93371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985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n°1c – profiter du remplacement de la charpente du garage pour créer un espace aménageable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0CDD61E-E125-B8EF-6E04-90189D44C9B5}"/>
              </a:ext>
            </a:extLst>
          </p:cNvPr>
          <p:cNvGrpSpPr/>
          <p:nvPr/>
        </p:nvGrpSpPr>
        <p:grpSpPr>
          <a:xfrm>
            <a:off x="1734331" y="1805030"/>
            <a:ext cx="6681007" cy="3957759"/>
            <a:chOff x="462744" y="3991017"/>
            <a:chExt cx="4411339" cy="2613231"/>
          </a:xfrm>
        </p:grpSpPr>
        <p:pic>
          <p:nvPicPr>
            <p:cNvPr id="2" name="Image 1" descr="Une image contenant maison, croquis, fenêtre, bâtiment&#10;&#10;Description générée automatiquement">
              <a:extLst>
                <a:ext uri="{FF2B5EF4-FFF2-40B4-BE49-F238E27FC236}">
                  <a16:creationId xmlns:a16="http://schemas.microsoft.com/office/drawing/2014/main" id="{D2E84B1B-3F3A-DCE2-20D6-875D75AE6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34" t="5048" r="2595" b="63016"/>
            <a:stretch/>
          </p:blipFill>
          <p:spPr>
            <a:xfrm>
              <a:off x="462744" y="3991017"/>
              <a:ext cx="4411339" cy="2613231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11" name="Image 10" descr="Une image contenant Rectangle, ligne, capture d’écran, carré&#10;&#10;Description générée automatiquement">
              <a:extLst>
                <a:ext uri="{FF2B5EF4-FFF2-40B4-BE49-F238E27FC236}">
                  <a16:creationId xmlns:a16="http://schemas.microsoft.com/office/drawing/2014/main" id="{A82CFA90-2B8A-98B5-B0EB-8825BA0D3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348" y="4401492"/>
              <a:ext cx="1674065" cy="629302"/>
            </a:xfrm>
            <a:prstGeom prst="rect">
              <a:avLst/>
            </a:prstGeom>
          </p:spPr>
        </p:pic>
        <p:pic>
          <p:nvPicPr>
            <p:cNvPr id="4" name="Image 3" descr="Une image contenant croquis, Rectangle, Symétrie, blanc&#10;&#10;Description générée automatiquement">
              <a:extLst>
                <a:ext uri="{FF2B5EF4-FFF2-40B4-BE49-F238E27FC236}">
                  <a16:creationId xmlns:a16="http://schemas.microsoft.com/office/drawing/2014/main" id="{3C24BD64-60B7-90BA-6C29-1399F5132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5046" y="4670913"/>
              <a:ext cx="573203" cy="882935"/>
            </a:xfrm>
            <a:prstGeom prst="rect">
              <a:avLst/>
            </a:prstGeom>
          </p:spPr>
        </p:pic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538A3A0-3C38-74F6-7544-2874272FAC51}"/>
              </a:ext>
            </a:extLst>
          </p:cNvPr>
          <p:cNvSpPr txBox="1"/>
          <p:nvPr/>
        </p:nvSpPr>
        <p:spPr>
          <a:xfrm>
            <a:off x="2454960" y="779403"/>
            <a:ext cx="5309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on arriverait schématiquement à une élévation de ce type côté jardin</a:t>
            </a:r>
          </a:p>
          <a:p>
            <a:r>
              <a:rPr lang="fr-FR" sz="1400" i="1"/>
              <a:t>avec ici une porte-fenêtre (un ou deux battants ?)</a:t>
            </a:r>
            <a:endParaRPr lang="fr-FR" sz="1200" i="1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F532A36-8B34-1FFC-A812-5C3F7863CBCE}"/>
              </a:ext>
            </a:extLst>
          </p:cNvPr>
          <p:cNvCxnSpPr>
            <a:cxnSpLocks/>
          </p:cNvCxnSpPr>
          <p:nvPr/>
        </p:nvCxnSpPr>
        <p:spPr>
          <a:xfrm flipH="1" flipV="1">
            <a:off x="2641219" y="1302623"/>
            <a:ext cx="1545019" cy="1769190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3A90C7A-C576-4CD3-BCE5-56AA8DB983B4}"/>
              </a:ext>
            </a:extLst>
          </p:cNvPr>
          <p:cNvCxnSpPr>
            <a:cxnSpLocks/>
          </p:cNvCxnSpPr>
          <p:nvPr/>
        </p:nvCxnSpPr>
        <p:spPr>
          <a:xfrm>
            <a:off x="2533053" y="1291591"/>
            <a:ext cx="116606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Image 18" descr="Une image contenant blanc, noir, conception&#10;&#10;Description générée automatiquement">
            <a:extLst>
              <a:ext uri="{FF2B5EF4-FFF2-40B4-BE49-F238E27FC236}">
                <a16:creationId xmlns:a16="http://schemas.microsoft.com/office/drawing/2014/main" id="{579A7B9D-7815-AAF1-C3E8-B04F768703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74" y="3848805"/>
            <a:ext cx="1478752" cy="406400"/>
          </a:xfrm>
          <a:prstGeom prst="rect">
            <a:avLst/>
          </a:prstGeom>
        </p:spPr>
      </p:pic>
      <p:pic>
        <p:nvPicPr>
          <p:cNvPr id="22" name="Image 21" descr="Une image contenant blanc, noir, conception&#10;&#10;Description générée automatiquement">
            <a:extLst>
              <a:ext uri="{FF2B5EF4-FFF2-40B4-BE49-F238E27FC236}">
                <a16:creationId xmlns:a16="http://schemas.microsoft.com/office/drawing/2014/main" id="{A55C9A06-FEFA-AE67-A020-13A9D3774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745" y="3807178"/>
            <a:ext cx="378294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45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BA992515-B3BA-B566-4771-F80EB4901C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2" t="41759" b="16906"/>
          <a:stretch/>
        </p:blipFill>
        <p:spPr>
          <a:xfrm>
            <a:off x="4874083" y="3106879"/>
            <a:ext cx="4892117" cy="29092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76CB5BF-67C7-6720-E304-2559025BAC12}"/>
              </a:ext>
            </a:extLst>
          </p:cNvPr>
          <p:cNvSpPr txBox="1"/>
          <p:nvPr/>
        </p:nvSpPr>
        <p:spPr>
          <a:xfrm>
            <a:off x="0" y="0"/>
            <a:ext cx="985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n°1b – profiter du remplacement de la charpente du garage pour créer un espace aménageable</a:t>
            </a:r>
          </a:p>
        </p:txBody>
      </p:sp>
      <p:pic>
        <p:nvPicPr>
          <p:cNvPr id="5" name="Image 4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FF1270F5-D2D0-1EF7-678C-B5CB591FB2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" t="3300" r="48918" b="57245"/>
          <a:stretch/>
        </p:blipFill>
        <p:spPr>
          <a:xfrm>
            <a:off x="0" y="1150414"/>
            <a:ext cx="5927835" cy="3429000"/>
          </a:xfrm>
          <a:prstGeom prst="rect">
            <a:avLst/>
          </a:prstGeom>
        </p:spPr>
      </p:pic>
      <p:pic>
        <p:nvPicPr>
          <p:cNvPr id="7" name="Image 6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1AF06981-1E2A-4650-7161-44AB1A561A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91" t="93847"/>
          <a:stretch/>
        </p:blipFill>
        <p:spPr>
          <a:xfrm>
            <a:off x="7417138" y="6338207"/>
            <a:ext cx="2349062" cy="43308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86B0BCF-206C-7E09-79CD-6A8B9FDCB552}"/>
              </a:ext>
            </a:extLst>
          </p:cNvPr>
          <p:cNvCxnSpPr>
            <a:cxnSpLocks/>
          </p:cNvCxnSpPr>
          <p:nvPr/>
        </p:nvCxnSpPr>
        <p:spPr>
          <a:xfrm flipV="1">
            <a:off x="6667500" y="1777027"/>
            <a:ext cx="546100" cy="2642573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49A826A-EFD5-D297-9DAF-EC6736137F04}"/>
              </a:ext>
            </a:extLst>
          </p:cNvPr>
          <p:cNvSpPr txBox="1"/>
          <p:nvPr/>
        </p:nvSpPr>
        <p:spPr>
          <a:xfrm>
            <a:off x="5099657" y="1326851"/>
            <a:ext cx="4356193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>
                <a:solidFill>
                  <a:srgbClr val="FF0000"/>
                </a:solidFill>
              </a:rPr>
              <a:t>quelque soit l’option retenue:</a:t>
            </a:r>
          </a:p>
          <a:p>
            <a:r>
              <a:rPr lang="fr-FR" sz="1200" i="1"/>
              <a:t>l’intégration d’une fenêtre de toit doit être envisagée sur ce versant</a:t>
            </a:r>
          </a:p>
          <a:p>
            <a:r>
              <a:rPr lang="fr-FR" sz="1200" i="1"/>
              <a:t>(surface maximale autorisée)</a:t>
            </a:r>
          </a:p>
          <a:p>
            <a:r>
              <a:rPr lang="fr-FR" sz="1200" i="1">
                <a:solidFill>
                  <a:srgbClr val="0432FF"/>
                </a:solidFill>
              </a:rPr>
              <a:t>NB :  peut être repoussé à l’opération ultérieur d’aménagement </a:t>
            </a:r>
          </a:p>
          <a:p>
            <a:r>
              <a:rPr lang="fr-FR" sz="1200" i="1">
                <a:solidFill>
                  <a:srgbClr val="0432FF"/>
                </a:solidFill>
              </a:rPr>
              <a:t>du comble, selon budget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27076E7-DC0E-00A3-E16B-C26524F8BFD8}"/>
              </a:ext>
            </a:extLst>
          </p:cNvPr>
          <p:cNvCxnSpPr>
            <a:cxnSpLocks/>
          </p:cNvCxnSpPr>
          <p:nvPr/>
        </p:nvCxnSpPr>
        <p:spPr>
          <a:xfrm>
            <a:off x="6359236" y="1777027"/>
            <a:ext cx="116606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606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ED1C35A-112A-3DD7-0A0D-06820549CB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03" t="14471" r="5918" b="10080"/>
          <a:stretch/>
        </p:blipFill>
        <p:spPr>
          <a:xfrm>
            <a:off x="5370638" y="1685427"/>
            <a:ext cx="4415884" cy="51741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BE1E38-D9B5-34D8-93F2-863F0EB8CF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3" t="2114" r="11316" b="26829"/>
          <a:stretch/>
        </p:blipFill>
        <p:spPr>
          <a:xfrm>
            <a:off x="72570" y="2159354"/>
            <a:ext cx="4932310" cy="42263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E242E1-B170-2965-0DC4-F8DFC9408014}"/>
              </a:ext>
            </a:extLst>
          </p:cNvPr>
          <p:cNvSpPr/>
          <p:nvPr/>
        </p:nvSpPr>
        <p:spPr>
          <a:xfrm>
            <a:off x="1471992" y="1300948"/>
            <a:ext cx="2789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</a:rPr>
              <a:t>1. </a:t>
            </a:r>
            <a:r>
              <a:rPr lang="fr-FR" b="1"/>
              <a:t>percement porte-fenêtre</a:t>
            </a: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3AC8A12-6337-DBD9-5AB5-EB58E0523CD8}"/>
              </a:ext>
            </a:extLst>
          </p:cNvPr>
          <p:cNvSpPr/>
          <p:nvPr/>
        </p:nvSpPr>
        <p:spPr>
          <a:xfrm>
            <a:off x="1378857" y="2460172"/>
            <a:ext cx="493486" cy="4354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B83865E-800E-3740-F0A8-3EFC1A8B1802}"/>
              </a:ext>
            </a:extLst>
          </p:cNvPr>
          <p:cNvCxnSpPr>
            <a:cxnSpLocks/>
          </p:cNvCxnSpPr>
          <p:nvPr/>
        </p:nvCxnSpPr>
        <p:spPr>
          <a:xfrm>
            <a:off x="1646165" y="1600201"/>
            <a:ext cx="0" cy="859971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82AA00D-446C-2F89-87E3-FC8EFD6CFD7B}"/>
              </a:ext>
            </a:extLst>
          </p:cNvPr>
          <p:cNvSpPr/>
          <p:nvPr/>
        </p:nvSpPr>
        <p:spPr>
          <a:xfrm>
            <a:off x="1866821" y="1639096"/>
            <a:ext cx="2502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</a:rPr>
              <a:t>2. </a:t>
            </a:r>
            <a:r>
              <a:rPr lang="fr-FR" b="1"/>
              <a:t>balustrade côté jardin</a:t>
            </a:r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B2FAFE4-70A3-447B-4575-B8492DEF5B31}"/>
              </a:ext>
            </a:extLst>
          </p:cNvPr>
          <p:cNvCxnSpPr>
            <a:cxnSpLocks/>
          </p:cNvCxnSpPr>
          <p:nvPr/>
        </p:nvCxnSpPr>
        <p:spPr>
          <a:xfrm flipH="1">
            <a:off x="1713898" y="2097933"/>
            <a:ext cx="919235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A539469-98D3-3F8D-7978-61FEE321D5F5}"/>
              </a:ext>
            </a:extLst>
          </p:cNvPr>
          <p:cNvCxnSpPr>
            <a:cxnSpLocks/>
          </p:cNvCxnSpPr>
          <p:nvPr/>
        </p:nvCxnSpPr>
        <p:spPr>
          <a:xfrm>
            <a:off x="2042823" y="1920486"/>
            <a:ext cx="0" cy="177447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F3C4965-DFF7-4A21-CABA-13C4FCB334C1}"/>
              </a:ext>
            </a:extLst>
          </p:cNvPr>
          <p:cNvCxnSpPr>
            <a:cxnSpLocks/>
          </p:cNvCxnSpPr>
          <p:nvPr/>
        </p:nvCxnSpPr>
        <p:spPr>
          <a:xfrm flipV="1">
            <a:off x="2746832" y="2097933"/>
            <a:ext cx="1" cy="983935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D37C1-164D-07F3-EE62-C00417910FDD}"/>
              </a:ext>
            </a:extLst>
          </p:cNvPr>
          <p:cNvSpPr/>
          <p:nvPr/>
        </p:nvSpPr>
        <p:spPr>
          <a:xfrm>
            <a:off x="3188518" y="2131021"/>
            <a:ext cx="3480248" cy="129266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3. </a:t>
            </a:r>
            <a:r>
              <a:rPr lang="fr-FR" b="1"/>
              <a:t>brise-vue opaque </a:t>
            </a:r>
          </a:p>
          <a:p>
            <a:r>
              <a:rPr lang="fr-FR" b="1"/>
              <a:t>(métal gris) *</a:t>
            </a:r>
          </a:p>
          <a:p>
            <a:r>
              <a:rPr lang="fr-FR" sz="1200" b="1"/>
              <a:t>*</a:t>
            </a:r>
            <a:r>
              <a:rPr lang="fr-FR" b="1"/>
              <a:t> </a:t>
            </a:r>
            <a:r>
              <a:rPr lang="fr-FR" sz="1200" b="1"/>
              <a:t>donne sur le pignon gauche de la maison n°7, </a:t>
            </a:r>
          </a:p>
          <a:p>
            <a:r>
              <a:rPr lang="fr-FR" sz="1200" b="1"/>
              <a:t>qui est aveugle ;  le pignon droit du n°5 et le pignon</a:t>
            </a:r>
          </a:p>
          <a:p>
            <a:r>
              <a:rPr lang="fr-FR" sz="1200" b="1"/>
              <a:t>gauche du n°7 sont distants d’environ 7,5 m 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689F7AC-D355-67B7-A282-AAAD134986A3}"/>
              </a:ext>
            </a:extLst>
          </p:cNvPr>
          <p:cNvCxnSpPr>
            <a:cxnSpLocks/>
          </p:cNvCxnSpPr>
          <p:nvPr/>
        </p:nvCxnSpPr>
        <p:spPr>
          <a:xfrm flipH="1">
            <a:off x="2832521" y="2297899"/>
            <a:ext cx="354020" cy="0"/>
          </a:xfrm>
          <a:prstGeom prst="straightConnector1">
            <a:avLst/>
          </a:prstGeom>
          <a:ln w="38100">
            <a:solidFill>
              <a:srgbClr val="0432FF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18FA97B-CAAF-0805-8A59-45A6608A26C5}"/>
              </a:ext>
            </a:extLst>
          </p:cNvPr>
          <p:cNvCxnSpPr>
            <a:cxnSpLocks/>
          </p:cNvCxnSpPr>
          <p:nvPr/>
        </p:nvCxnSpPr>
        <p:spPr>
          <a:xfrm>
            <a:off x="5200157" y="2327843"/>
            <a:ext cx="2240726" cy="567758"/>
          </a:xfrm>
          <a:prstGeom prst="straightConnector1">
            <a:avLst/>
          </a:prstGeom>
          <a:ln w="38100">
            <a:solidFill>
              <a:srgbClr val="0432FF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FFC0BE0-475D-4BB7-5F8F-DA0436DE1BF5}"/>
              </a:ext>
            </a:extLst>
          </p:cNvPr>
          <p:cNvGrpSpPr/>
          <p:nvPr/>
        </p:nvGrpSpPr>
        <p:grpSpPr>
          <a:xfrm>
            <a:off x="7450581" y="2749930"/>
            <a:ext cx="666797" cy="231563"/>
            <a:chOff x="7450581" y="2749930"/>
            <a:chExt cx="666797" cy="23156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C88607-1316-708A-B461-DF7B22F2AE2D}"/>
                </a:ext>
              </a:extLst>
            </p:cNvPr>
            <p:cNvSpPr/>
            <p:nvPr/>
          </p:nvSpPr>
          <p:spPr>
            <a:xfrm>
              <a:off x="7450581" y="2749930"/>
              <a:ext cx="666797" cy="70855"/>
            </a:xfrm>
            <a:prstGeom prst="rect">
              <a:avLst/>
            </a:prstGeom>
            <a:noFill/>
            <a:ln w="28575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1D6C322-229F-B2DE-6AA4-5AB8BF7A4699}"/>
                </a:ext>
              </a:extLst>
            </p:cNvPr>
            <p:cNvSpPr/>
            <p:nvPr/>
          </p:nvSpPr>
          <p:spPr>
            <a:xfrm>
              <a:off x="7450581" y="2830284"/>
              <a:ext cx="666797" cy="70855"/>
            </a:xfrm>
            <a:prstGeom prst="rect">
              <a:avLst/>
            </a:prstGeom>
            <a:noFill/>
            <a:ln w="28575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F03F90E-BED3-C308-A02A-5CEB68C0FD53}"/>
                </a:ext>
              </a:extLst>
            </p:cNvPr>
            <p:cNvSpPr/>
            <p:nvPr/>
          </p:nvSpPr>
          <p:spPr>
            <a:xfrm>
              <a:off x="7450581" y="2910638"/>
              <a:ext cx="666797" cy="70855"/>
            </a:xfrm>
            <a:prstGeom prst="rect">
              <a:avLst/>
            </a:prstGeom>
            <a:noFill/>
            <a:ln w="28575">
              <a:solidFill>
                <a:srgbClr val="043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51FACA9-F37B-B12B-2267-FB883FA6013F}"/>
              </a:ext>
            </a:extLst>
          </p:cNvPr>
          <p:cNvCxnSpPr>
            <a:cxnSpLocks/>
          </p:cNvCxnSpPr>
          <p:nvPr/>
        </p:nvCxnSpPr>
        <p:spPr>
          <a:xfrm flipV="1">
            <a:off x="7434729" y="2513125"/>
            <a:ext cx="0" cy="47361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AA9BD5F-E222-DAAF-D702-DA684BA7A3B5}"/>
              </a:ext>
            </a:extLst>
          </p:cNvPr>
          <p:cNvCxnSpPr>
            <a:cxnSpLocks/>
          </p:cNvCxnSpPr>
          <p:nvPr/>
        </p:nvCxnSpPr>
        <p:spPr>
          <a:xfrm>
            <a:off x="4372171" y="1823762"/>
            <a:ext cx="3411808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AE8FF53D-A0C1-8329-A666-0D180D1BB377}"/>
              </a:ext>
            </a:extLst>
          </p:cNvPr>
          <p:cNvCxnSpPr>
            <a:cxnSpLocks/>
          </p:cNvCxnSpPr>
          <p:nvPr/>
        </p:nvCxnSpPr>
        <p:spPr>
          <a:xfrm>
            <a:off x="7783979" y="1821441"/>
            <a:ext cx="0" cy="86357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DDB0EE7B-2E90-9851-B820-1D7F79ECCA92}"/>
              </a:ext>
            </a:extLst>
          </p:cNvPr>
          <p:cNvSpPr/>
          <p:nvPr/>
        </p:nvSpPr>
        <p:spPr>
          <a:xfrm>
            <a:off x="8498084" y="5350213"/>
            <a:ext cx="159533" cy="3618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AAD122-1B27-0896-90A0-53B0511C927E}"/>
              </a:ext>
            </a:extLst>
          </p:cNvPr>
          <p:cNvSpPr/>
          <p:nvPr/>
        </p:nvSpPr>
        <p:spPr>
          <a:xfrm>
            <a:off x="8664674" y="5350213"/>
            <a:ext cx="159533" cy="3618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57EE2B6-90E7-3622-7776-9CFD306865F0}"/>
              </a:ext>
            </a:extLst>
          </p:cNvPr>
          <p:cNvSpPr/>
          <p:nvPr/>
        </p:nvSpPr>
        <p:spPr>
          <a:xfrm>
            <a:off x="8332694" y="4151903"/>
            <a:ext cx="1472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/>
              <a:t>porte-fenêtre</a:t>
            </a:r>
            <a:endParaRPr lang="fr-FR"/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F185488-3A61-1736-0FEA-FC64C568DECC}"/>
              </a:ext>
            </a:extLst>
          </p:cNvPr>
          <p:cNvCxnSpPr>
            <a:cxnSpLocks/>
          </p:cNvCxnSpPr>
          <p:nvPr/>
        </p:nvCxnSpPr>
        <p:spPr>
          <a:xfrm>
            <a:off x="8664674" y="4486635"/>
            <a:ext cx="0" cy="863578"/>
          </a:xfrm>
          <a:prstGeom prst="straightConnector1">
            <a:avLst/>
          </a:prstGeom>
          <a:ln w="38100">
            <a:solidFill>
              <a:srgbClr val="0432FF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0C17273B-E4EE-09EB-B2AA-7F94C5ED4311}"/>
              </a:ext>
            </a:extLst>
          </p:cNvPr>
          <p:cNvSpPr/>
          <p:nvPr/>
        </p:nvSpPr>
        <p:spPr>
          <a:xfrm>
            <a:off x="8332694" y="5297714"/>
            <a:ext cx="644392" cy="414368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8B7BC5D-810E-67C1-5460-FCDA227F91E3}"/>
              </a:ext>
            </a:extLst>
          </p:cNvPr>
          <p:cNvCxnSpPr>
            <a:cxnSpLocks/>
          </p:cNvCxnSpPr>
          <p:nvPr/>
        </p:nvCxnSpPr>
        <p:spPr>
          <a:xfrm flipH="1">
            <a:off x="8977086" y="5350226"/>
            <a:ext cx="399497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5A31880-CF33-67D8-4CC7-33479B9B9D0B}"/>
              </a:ext>
            </a:extLst>
          </p:cNvPr>
          <p:cNvSpPr/>
          <p:nvPr/>
        </p:nvSpPr>
        <p:spPr>
          <a:xfrm>
            <a:off x="9060977" y="535021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/>
              <a:t>brise</a:t>
            </a:r>
          </a:p>
          <a:p>
            <a:r>
              <a:rPr lang="fr-FR" b="1"/>
              <a:t>vue</a:t>
            </a:r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DA7F4D7B-006E-2A4B-A78B-90AF499B0034}"/>
              </a:ext>
            </a:extLst>
          </p:cNvPr>
          <p:cNvCxnSpPr>
            <a:cxnSpLocks/>
          </p:cNvCxnSpPr>
          <p:nvPr/>
        </p:nvCxnSpPr>
        <p:spPr>
          <a:xfrm>
            <a:off x="2180046" y="2313861"/>
            <a:ext cx="0" cy="768007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BBC2E215-B753-4964-980E-2BE14E8B7F3A}"/>
              </a:ext>
            </a:extLst>
          </p:cNvPr>
          <p:cNvSpPr txBox="1"/>
          <p:nvPr/>
        </p:nvSpPr>
        <p:spPr>
          <a:xfrm>
            <a:off x="1931083" y="2346576"/>
            <a:ext cx="50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C00000"/>
                </a:solidFill>
              </a:rPr>
              <a:t>3,10</a:t>
            </a:r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70D370CF-14D7-F5C4-A803-1B775E067218}"/>
              </a:ext>
            </a:extLst>
          </p:cNvPr>
          <p:cNvCxnSpPr>
            <a:cxnSpLocks/>
          </p:cNvCxnSpPr>
          <p:nvPr/>
        </p:nvCxnSpPr>
        <p:spPr>
          <a:xfrm flipH="1">
            <a:off x="1619944" y="2981493"/>
            <a:ext cx="956279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82996BC5-4ABC-BF5C-BC2F-986C31FFDAB0}"/>
              </a:ext>
            </a:extLst>
          </p:cNvPr>
          <p:cNvSpPr txBox="1"/>
          <p:nvPr/>
        </p:nvSpPr>
        <p:spPr>
          <a:xfrm rot="16200000">
            <a:off x="2171187" y="2792176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C00000"/>
                </a:solidFill>
              </a:rPr>
              <a:t>2,6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FEBCE81-BCEF-A82B-AC9D-4E6754E7DD2F}"/>
              </a:ext>
            </a:extLst>
          </p:cNvPr>
          <p:cNvSpPr txBox="1"/>
          <p:nvPr/>
        </p:nvSpPr>
        <p:spPr>
          <a:xfrm>
            <a:off x="0" y="0"/>
            <a:ext cx="8298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n°2a – rendre le toit-terrasse accessible par la chambre côté jardin du 1</a:t>
            </a:r>
            <a:r>
              <a:rPr lang="fr-FR" b="1" baseline="30000">
                <a:solidFill>
                  <a:srgbClr val="0432FF"/>
                </a:solidFill>
              </a:rPr>
              <a:t>er</a:t>
            </a:r>
            <a:r>
              <a:rPr lang="fr-FR" b="1">
                <a:solidFill>
                  <a:srgbClr val="0432FF"/>
                </a:solidFill>
              </a:rPr>
              <a:t> étage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2E64DED1-72DD-CE69-DA76-E3DF87B3CABE}"/>
              </a:ext>
            </a:extLst>
          </p:cNvPr>
          <p:cNvSpPr txBox="1"/>
          <p:nvPr/>
        </p:nvSpPr>
        <p:spPr>
          <a:xfrm>
            <a:off x="19482" y="306945"/>
            <a:ext cx="6301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>
                <a:solidFill>
                  <a:srgbClr val="0432FF"/>
                </a:solidFill>
              </a:rPr>
              <a:t>NB : pour des raisons de budget, le projet n°2 doit pouvoir être dissocié du projet n°1</a:t>
            </a:r>
          </a:p>
        </p:txBody>
      </p:sp>
    </p:spTree>
    <p:extLst>
      <p:ext uri="{BB962C8B-B14F-4D97-AF65-F5344CB8AC3E}">
        <p14:creationId xmlns:p14="http://schemas.microsoft.com/office/powerpoint/2010/main" val="1718604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ED1C35A-112A-3DD7-0A0D-06820549CB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03" t="52195" r="5918" b="10079"/>
          <a:stretch/>
        </p:blipFill>
        <p:spPr>
          <a:xfrm>
            <a:off x="5370638" y="4272455"/>
            <a:ext cx="4415884" cy="258713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DB0EE7B-2E90-9851-B820-1D7F79ECCA92}"/>
              </a:ext>
            </a:extLst>
          </p:cNvPr>
          <p:cNvSpPr/>
          <p:nvPr/>
        </p:nvSpPr>
        <p:spPr>
          <a:xfrm>
            <a:off x="8498084" y="5350213"/>
            <a:ext cx="159533" cy="3618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AAD122-1B27-0896-90A0-53B0511C927E}"/>
              </a:ext>
            </a:extLst>
          </p:cNvPr>
          <p:cNvSpPr/>
          <p:nvPr/>
        </p:nvSpPr>
        <p:spPr>
          <a:xfrm>
            <a:off x="8664674" y="5350213"/>
            <a:ext cx="159533" cy="3618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57EE2B6-90E7-3622-7776-9CFD306865F0}"/>
              </a:ext>
            </a:extLst>
          </p:cNvPr>
          <p:cNvSpPr/>
          <p:nvPr/>
        </p:nvSpPr>
        <p:spPr>
          <a:xfrm>
            <a:off x="8332694" y="4151903"/>
            <a:ext cx="1472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/>
              <a:t>porte-fenêtre</a:t>
            </a:r>
            <a:endParaRPr lang="fr-FR"/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F185488-3A61-1736-0FEA-FC64C568DECC}"/>
              </a:ext>
            </a:extLst>
          </p:cNvPr>
          <p:cNvCxnSpPr>
            <a:cxnSpLocks/>
          </p:cNvCxnSpPr>
          <p:nvPr/>
        </p:nvCxnSpPr>
        <p:spPr>
          <a:xfrm>
            <a:off x="8664674" y="4486635"/>
            <a:ext cx="0" cy="863578"/>
          </a:xfrm>
          <a:prstGeom prst="straightConnector1">
            <a:avLst/>
          </a:prstGeom>
          <a:ln w="38100">
            <a:solidFill>
              <a:srgbClr val="0432FF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0C17273B-E4EE-09EB-B2AA-7F94C5ED4311}"/>
              </a:ext>
            </a:extLst>
          </p:cNvPr>
          <p:cNvSpPr/>
          <p:nvPr/>
        </p:nvSpPr>
        <p:spPr>
          <a:xfrm>
            <a:off x="8332694" y="5297714"/>
            <a:ext cx="644392" cy="414368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8B7BC5D-810E-67C1-5460-FCDA227F91E3}"/>
              </a:ext>
            </a:extLst>
          </p:cNvPr>
          <p:cNvCxnSpPr>
            <a:cxnSpLocks/>
          </p:cNvCxnSpPr>
          <p:nvPr/>
        </p:nvCxnSpPr>
        <p:spPr>
          <a:xfrm flipH="1">
            <a:off x="8977086" y="5350226"/>
            <a:ext cx="399497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5A31880-CF33-67D8-4CC7-33479B9B9D0B}"/>
              </a:ext>
            </a:extLst>
          </p:cNvPr>
          <p:cNvSpPr/>
          <p:nvPr/>
        </p:nvSpPr>
        <p:spPr>
          <a:xfrm>
            <a:off x="9060977" y="535021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/>
              <a:t>brise</a:t>
            </a:r>
          </a:p>
          <a:p>
            <a:r>
              <a:rPr lang="fr-FR" b="1"/>
              <a:t>vue</a:t>
            </a:r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3DC4DB-06F0-C9A9-D8CE-B1BC663C1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8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049" y="1552207"/>
            <a:ext cx="1553053" cy="182983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0BC4D4-FDD9-48CC-2E79-1CF5810003E9}"/>
              </a:ext>
            </a:extLst>
          </p:cNvPr>
          <p:cNvSpPr txBox="1"/>
          <p:nvPr/>
        </p:nvSpPr>
        <p:spPr>
          <a:xfrm>
            <a:off x="7108989" y="3528424"/>
            <a:ext cx="2766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i="1"/>
              <a:t>porte-fenêtre  - PVC teinté</a:t>
            </a:r>
          </a:p>
          <a:p>
            <a:pPr algn="ctr"/>
            <a:r>
              <a:rPr lang="fr-FR" sz="1400" b="1" i="1"/>
              <a:t>à l’identique des autres ouvertures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8CE95B1-608D-B6FE-8A6C-F81CD9001D4D}"/>
              </a:ext>
            </a:extLst>
          </p:cNvPr>
          <p:cNvSpPr txBox="1"/>
          <p:nvPr/>
        </p:nvSpPr>
        <p:spPr>
          <a:xfrm>
            <a:off x="0" y="0"/>
            <a:ext cx="8298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n°2b – rendre le toit-terrasse accessible par la chambre côté jardin du 1</a:t>
            </a:r>
            <a:r>
              <a:rPr lang="fr-FR" b="1" baseline="30000">
                <a:solidFill>
                  <a:srgbClr val="0432FF"/>
                </a:solidFill>
              </a:rPr>
              <a:t>er</a:t>
            </a:r>
            <a:r>
              <a:rPr lang="fr-FR" b="1">
                <a:solidFill>
                  <a:srgbClr val="0432FF"/>
                </a:solidFill>
              </a:rPr>
              <a:t> étage</a:t>
            </a:r>
          </a:p>
        </p:txBody>
      </p:sp>
    </p:spTree>
    <p:extLst>
      <p:ext uri="{BB962C8B-B14F-4D97-AF65-F5344CB8AC3E}">
        <p14:creationId xmlns:p14="http://schemas.microsoft.com/office/powerpoint/2010/main" val="4141955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>
            <a:extLst>
              <a:ext uri="{FF2B5EF4-FFF2-40B4-BE49-F238E27FC236}">
                <a16:creationId xmlns:a16="http://schemas.microsoft.com/office/drawing/2014/main" id="{C8CE95B1-608D-B6FE-8A6C-F81CD9001D4D}"/>
              </a:ext>
            </a:extLst>
          </p:cNvPr>
          <p:cNvSpPr txBox="1"/>
          <p:nvPr/>
        </p:nvSpPr>
        <p:spPr>
          <a:xfrm>
            <a:off x="0" y="0"/>
            <a:ext cx="8280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Projet n°2c – rendre le toit-terrasse accessible par la chambre côté jardin du 1</a:t>
            </a:r>
            <a:r>
              <a:rPr lang="fr-FR" b="1" baseline="30000">
                <a:solidFill>
                  <a:srgbClr val="0432FF"/>
                </a:solidFill>
              </a:rPr>
              <a:t>er</a:t>
            </a:r>
            <a:r>
              <a:rPr lang="fr-FR" b="1">
                <a:solidFill>
                  <a:srgbClr val="0432FF"/>
                </a:solidFill>
              </a:rPr>
              <a:t> étage</a:t>
            </a:r>
          </a:p>
          <a:p>
            <a:r>
              <a:rPr lang="fr-FR" i="1"/>
              <a:t>illustration de principe, matériaux et coloris à déterminer en respectant l’existant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2F6EEF-E5D8-8A36-1688-DEE51D003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47" b="8280"/>
          <a:stretch/>
        </p:blipFill>
        <p:spPr>
          <a:xfrm>
            <a:off x="5781360" y="4812631"/>
            <a:ext cx="3908071" cy="17325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C25CF4-BDE5-1C9D-3A74-E9CBBD53C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1" y="2212371"/>
            <a:ext cx="3657603" cy="27432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0BDDBD-4237-EF3D-2638-B5E147775E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04" r="27990"/>
          <a:stretch/>
        </p:blipFill>
        <p:spPr>
          <a:xfrm>
            <a:off x="4308368" y="1216276"/>
            <a:ext cx="2945983" cy="1459833"/>
          </a:xfrm>
          <a:prstGeom prst="rect">
            <a:avLst/>
          </a:prstGeom>
        </p:spPr>
      </p:pic>
      <p:sp>
        <p:nvSpPr>
          <p:cNvPr id="8" name="Forme libre 7">
            <a:extLst>
              <a:ext uri="{FF2B5EF4-FFF2-40B4-BE49-F238E27FC236}">
                <a16:creationId xmlns:a16="http://schemas.microsoft.com/office/drawing/2014/main" id="{99C6CA71-C727-C675-B4C0-1FAF440B6732}"/>
              </a:ext>
            </a:extLst>
          </p:cNvPr>
          <p:cNvSpPr/>
          <p:nvPr/>
        </p:nvSpPr>
        <p:spPr>
          <a:xfrm>
            <a:off x="2036190" y="1715678"/>
            <a:ext cx="2262433" cy="1517716"/>
          </a:xfrm>
          <a:custGeom>
            <a:avLst/>
            <a:gdLst>
              <a:gd name="connsiteX0" fmla="*/ 0 w 2262433"/>
              <a:gd name="connsiteY0" fmla="*/ 1517716 h 1517716"/>
              <a:gd name="connsiteX1" fmla="*/ 0 w 2262433"/>
              <a:gd name="connsiteY1" fmla="*/ 0 h 1517716"/>
              <a:gd name="connsiteX2" fmla="*/ 2262433 w 2262433"/>
              <a:gd name="connsiteY2" fmla="*/ 0 h 1517716"/>
              <a:gd name="connsiteX3" fmla="*/ 2139884 w 2262433"/>
              <a:gd name="connsiteY3" fmla="*/ 9427 h 1517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2433" h="1517716">
                <a:moveTo>
                  <a:pt x="0" y="1517716"/>
                </a:moveTo>
                <a:lnTo>
                  <a:pt x="0" y="0"/>
                </a:lnTo>
                <a:lnTo>
                  <a:pt x="2262433" y="0"/>
                </a:lnTo>
                <a:lnTo>
                  <a:pt x="2139884" y="9427"/>
                </a:lnTo>
              </a:path>
            </a:pathLst>
          </a:custGeom>
          <a:noFill/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323140F-E59B-FCEA-4303-2F7B6D6562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8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038" y="2318476"/>
            <a:ext cx="1553053" cy="182983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50ACAC6-CB35-0484-CD95-715C9199D32A}"/>
              </a:ext>
            </a:extLst>
          </p:cNvPr>
          <p:cNvCxnSpPr/>
          <p:nvPr/>
        </p:nvCxnSpPr>
        <p:spPr>
          <a:xfrm>
            <a:off x="2899317" y="3010829"/>
            <a:ext cx="4836078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rme libre 10">
            <a:extLst>
              <a:ext uri="{FF2B5EF4-FFF2-40B4-BE49-F238E27FC236}">
                <a16:creationId xmlns:a16="http://schemas.microsoft.com/office/drawing/2014/main" id="{A9C5F4AB-33F7-DDBB-5101-5460AACDB972}"/>
              </a:ext>
            </a:extLst>
          </p:cNvPr>
          <p:cNvSpPr/>
          <p:nvPr/>
        </p:nvSpPr>
        <p:spPr>
          <a:xfrm>
            <a:off x="2609385" y="3367668"/>
            <a:ext cx="3077737" cy="2341756"/>
          </a:xfrm>
          <a:custGeom>
            <a:avLst/>
            <a:gdLst>
              <a:gd name="connsiteX0" fmla="*/ 0 w 3077737"/>
              <a:gd name="connsiteY0" fmla="*/ 0 h 2341756"/>
              <a:gd name="connsiteX1" fmla="*/ 2341756 w 3077737"/>
              <a:gd name="connsiteY1" fmla="*/ 2341756 h 2341756"/>
              <a:gd name="connsiteX2" fmla="*/ 3077737 w 3077737"/>
              <a:gd name="connsiteY2" fmla="*/ 2341756 h 234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7737" h="2341756">
                <a:moveTo>
                  <a:pt x="0" y="0"/>
                </a:moveTo>
                <a:lnTo>
                  <a:pt x="2341756" y="2341756"/>
                </a:lnTo>
                <a:lnTo>
                  <a:pt x="3077737" y="2341756"/>
                </a:lnTo>
              </a:path>
            </a:pathLst>
          </a:custGeom>
          <a:noFill/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416208-8231-78DC-7A10-37235E8CC7D0}"/>
              </a:ext>
            </a:extLst>
          </p:cNvPr>
          <p:cNvSpPr txBox="1"/>
          <p:nvPr/>
        </p:nvSpPr>
        <p:spPr>
          <a:xfrm>
            <a:off x="1926935" y="1197852"/>
            <a:ext cx="1944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i="1"/>
              <a:t>brise-vue </a:t>
            </a:r>
          </a:p>
          <a:p>
            <a:pPr algn="ctr"/>
            <a:r>
              <a:rPr lang="fr-FR" sz="1400" b="1" i="1"/>
              <a:t>aluminium « gris tuile »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86086A4-0C0C-8009-C462-B6A56B632E20}"/>
              </a:ext>
            </a:extLst>
          </p:cNvPr>
          <p:cNvSpPr txBox="1"/>
          <p:nvPr/>
        </p:nvSpPr>
        <p:spPr>
          <a:xfrm>
            <a:off x="4371138" y="3073536"/>
            <a:ext cx="2766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i="1"/>
              <a:t>porte-fenêtre  - PVC teinté</a:t>
            </a:r>
          </a:p>
          <a:p>
            <a:pPr algn="ctr"/>
            <a:r>
              <a:rPr lang="fr-FR" sz="1400" b="1" i="1"/>
              <a:t>à l’identique des autres ouvertures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CCB0D25-8E71-D7F9-2168-D9EFDF19503B}"/>
              </a:ext>
            </a:extLst>
          </p:cNvPr>
          <p:cNvSpPr txBox="1"/>
          <p:nvPr/>
        </p:nvSpPr>
        <p:spPr>
          <a:xfrm>
            <a:off x="4783876" y="5181522"/>
            <a:ext cx="1066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i="1"/>
              <a:t>garde-corps</a:t>
            </a:r>
          </a:p>
          <a:p>
            <a:pPr algn="ctr"/>
            <a:r>
              <a:rPr lang="fr-FR" sz="1400" b="1" i="1"/>
              <a:t>aluminium</a:t>
            </a:r>
          </a:p>
        </p:txBody>
      </p:sp>
    </p:spTree>
    <p:extLst>
      <p:ext uri="{BB962C8B-B14F-4D97-AF65-F5344CB8AC3E}">
        <p14:creationId xmlns:p14="http://schemas.microsoft.com/office/powerpoint/2010/main" val="3946447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, capture d’écran, texte&#10;&#10;Description générée automatiquement">
            <a:extLst>
              <a:ext uri="{FF2B5EF4-FFF2-40B4-BE49-F238E27FC236}">
                <a16:creationId xmlns:a16="http://schemas.microsoft.com/office/drawing/2014/main" id="{B9CCCA6F-3755-CEAE-889E-CC426EE46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8132"/>
            <a:ext cx="9995546" cy="521866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1270711-6F5B-FF90-3F69-062F5B9AEC8F}"/>
              </a:ext>
            </a:extLst>
          </p:cNvPr>
          <p:cNvSpPr txBox="1"/>
          <p:nvPr/>
        </p:nvSpPr>
        <p:spPr>
          <a:xfrm>
            <a:off x="0" y="0"/>
            <a:ext cx="21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Plan de situation - 2 </a:t>
            </a:r>
          </a:p>
        </p:txBody>
      </p:sp>
    </p:spTree>
    <p:extLst>
      <p:ext uri="{BB962C8B-B14F-4D97-AF65-F5344CB8AC3E}">
        <p14:creationId xmlns:p14="http://schemas.microsoft.com/office/powerpoint/2010/main" val="5847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rte, capture d’écran, logiciel, texte&#10;&#10;Description générée automatiquement">
            <a:extLst>
              <a:ext uri="{FF2B5EF4-FFF2-40B4-BE49-F238E27FC236}">
                <a16:creationId xmlns:a16="http://schemas.microsoft.com/office/drawing/2014/main" id="{EA33B8B9-A37D-3BF7-01C3-CDE7DF2C0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9977"/>
            <a:ext cx="9906000" cy="5158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66B9FFB-4B45-74DE-2276-56849526D7C4}"/>
              </a:ext>
            </a:extLst>
          </p:cNvPr>
          <p:cNvSpPr txBox="1"/>
          <p:nvPr/>
        </p:nvSpPr>
        <p:spPr>
          <a:xfrm>
            <a:off x="0" y="0"/>
            <a:ext cx="2085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Plan de situation - 3</a:t>
            </a:r>
          </a:p>
        </p:txBody>
      </p:sp>
    </p:spTree>
    <p:extLst>
      <p:ext uri="{BB962C8B-B14F-4D97-AF65-F5344CB8AC3E}">
        <p14:creationId xmlns:p14="http://schemas.microsoft.com/office/powerpoint/2010/main" val="3258423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rte, logiciel, Logiciel multimédia&#10;&#10;Description générée automatiquement">
            <a:extLst>
              <a:ext uri="{FF2B5EF4-FFF2-40B4-BE49-F238E27FC236}">
                <a16:creationId xmlns:a16="http://schemas.microsoft.com/office/drawing/2014/main" id="{FD37D5D9-D2BC-932E-E0BD-8CDF9317E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8413"/>
            <a:ext cx="9906000" cy="508117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CA83974-58A9-C178-62B5-6D685BC8A525}"/>
              </a:ext>
            </a:extLst>
          </p:cNvPr>
          <p:cNvSpPr txBox="1"/>
          <p:nvPr/>
        </p:nvSpPr>
        <p:spPr>
          <a:xfrm>
            <a:off x="0" y="0"/>
            <a:ext cx="21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Plan de situation - 4</a:t>
            </a:r>
          </a:p>
        </p:txBody>
      </p:sp>
    </p:spTree>
    <p:extLst>
      <p:ext uri="{BB962C8B-B14F-4D97-AF65-F5344CB8AC3E}">
        <p14:creationId xmlns:p14="http://schemas.microsoft.com/office/powerpoint/2010/main" val="2716179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Logiciel multimédia, logiciel, Logiciel de graphisme, texte&#10;&#10;Description générée automatiquement">
            <a:extLst>
              <a:ext uri="{FF2B5EF4-FFF2-40B4-BE49-F238E27FC236}">
                <a16:creationId xmlns:a16="http://schemas.microsoft.com/office/drawing/2014/main" id="{5380D791-73D4-6A09-1383-9DBE8D559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3482"/>
            <a:ext cx="9879187" cy="501741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2FBDBA3-E504-4701-4DA9-AECEAD5EBB67}"/>
              </a:ext>
            </a:extLst>
          </p:cNvPr>
          <p:cNvSpPr txBox="1"/>
          <p:nvPr/>
        </p:nvSpPr>
        <p:spPr>
          <a:xfrm>
            <a:off x="0" y="0"/>
            <a:ext cx="2085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Plan de situation - 5</a:t>
            </a:r>
          </a:p>
        </p:txBody>
      </p:sp>
    </p:spTree>
    <p:extLst>
      <p:ext uri="{BB962C8B-B14F-4D97-AF65-F5344CB8AC3E}">
        <p14:creationId xmlns:p14="http://schemas.microsoft.com/office/powerpoint/2010/main" val="188468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F163BD-7209-DE46-B450-4C3D0369FA5D}"/>
              </a:ext>
            </a:extLst>
          </p:cNvPr>
          <p:cNvSpPr txBox="1"/>
          <p:nvPr/>
        </p:nvSpPr>
        <p:spPr>
          <a:xfrm>
            <a:off x="0" y="0"/>
            <a:ext cx="2807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1a - élévations</a:t>
            </a:r>
          </a:p>
        </p:txBody>
      </p:sp>
      <p:pic>
        <p:nvPicPr>
          <p:cNvPr id="22" name="Image 21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96E69B40-BBF0-EC21-17EB-4F433C75D1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t="5048" r="2595"/>
          <a:stretch/>
        </p:blipFill>
        <p:spPr>
          <a:xfrm>
            <a:off x="454958" y="523865"/>
            <a:ext cx="8996083" cy="6334135"/>
          </a:xfrm>
          <a:prstGeom prst="rect">
            <a:avLst/>
          </a:prstGeom>
          <a:ln w="28575">
            <a:noFill/>
          </a:ln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C5C44E7-64E5-1EB5-50EE-8D67C25ECD8E}"/>
              </a:ext>
            </a:extLst>
          </p:cNvPr>
          <p:cNvCxnSpPr>
            <a:cxnSpLocks/>
          </p:cNvCxnSpPr>
          <p:nvPr/>
        </p:nvCxnSpPr>
        <p:spPr>
          <a:xfrm>
            <a:off x="7172862" y="1928872"/>
            <a:ext cx="1332688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892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F163BD-7209-DE46-B450-4C3D0369FA5D}"/>
              </a:ext>
            </a:extLst>
          </p:cNvPr>
          <p:cNvSpPr txBox="1"/>
          <p:nvPr/>
        </p:nvSpPr>
        <p:spPr>
          <a:xfrm>
            <a:off x="0" y="0"/>
            <a:ext cx="3841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1b – élévations - mesures</a:t>
            </a:r>
          </a:p>
        </p:txBody>
      </p:sp>
      <p:pic>
        <p:nvPicPr>
          <p:cNvPr id="22" name="Image 21" descr="Une image contenant maison, croquis, fenêtre, bâtiment&#10;&#10;Description générée automatiquement">
            <a:extLst>
              <a:ext uri="{FF2B5EF4-FFF2-40B4-BE49-F238E27FC236}">
                <a16:creationId xmlns:a16="http://schemas.microsoft.com/office/drawing/2014/main" id="{96E69B40-BBF0-EC21-17EB-4F433C75D1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4" t="5048" r="2595"/>
          <a:stretch/>
        </p:blipFill>
        <p:spPr>
          <a:xfrm>
            <a:off x="4953000" y="523865"/>
            <a:ext cx="4498041" cy="6334135"/>
          </a:xfrm>
          <a:prstGeom prst="rect">
            <a:avLst/>
          </a:prstGeom>
          <a:ln w="28575">
            <a:noFill/>
          </a:ln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C5C44E7-64E5-1EB5-50EE-8D67C25ECD8E}"/>
              </a:ext>
            </a:extLst>
          </p:cNvPr>
          <p:cNvCxnSpPr>
            <a:cxnSpLocks/>
          </p:cNvCxnSpPr>
          <p:nvPr/>
        </p:nvCxnSpPr>
        <p:spPr>
          <a:xfrm>
            <a:off x="7172862" y="1928872"/>
            <a:ext cx="1332688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FE6A3F1-0261-E532-F4F2-057D11A3AE5F}"/>
              </a:ext>
            </a:extLst>
          </p:cNvPr>
          <p:cNvCxnSpPr>
            <a:cxnSpLocks/>
          </p:cNvCxnSpPr>
          <p:nvPr/>
        </p:nvCxnSpPr>
        <p:spPr>
          <a:xfrm flipH="1">
            <a:off x="6275374" y="3907728"/>
            <a:ext cx="847974" cy="492053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F15451C-EBF9-65C8-DD6F-36A07A74BB4A}"/>
              </a:ext>
            </a:extLst>
          </p:cNvPr>
          <p:cNvCxnSpPr>
            <a:cxnSpLocks/>
          </p:cNvCxnSpPr>
          <p:nvPr/>
        </p:nvCxnSpPr>
        <p:spPr>
          <a:xfrm flipV="1">
            <a:off x="7123348" y="3527027"/>
            <a:ext cx="0" cy="101666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D5A7317C-E778-EB92-22FD-3CF6DBCCBA51}"/>
              </a:ext>
            </a:extLst>
          </p:cNvPr>
          <p:cNvCxnSpPr>
            <a:cxnSpLocks/>
          </p:cNvCxnSpPr>
          <p:nvPr/>
        </p:nvCxnSpPr>
        <p:spPr>
          <a:xfrm flipV="1">
            <a:off x="6275374" y="3527027"/>
            <a:ext cx="0" cy="101666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31B57B9-66C1-B17E-012B-B6A8BE3A23BB}"/>
              </a:ext>
            </a:extLst>
          </p:cNvPr>
          <p:cNvCxnSpPr>
            <a:cxnSpLocks/>
          </p:cNvCxnSpPr>
          <p:nvPr/>
        </p:nvCxnSpPr>
        <p:spPr>
          <a:xfrm flipV="1">
            <a:off x="7961748" y="3527027"/>
            <a:ext cx="0" cy="101666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9DE6BA5-FCEB-8370-FA5A-0A7A179E64C3}"/>
              </a:ext>
            </a:extLst>
          </p:cNvPr>
          <p:cNvCxnSpPr>
            <a:cxnSpLocks/>
          </p:cNvCxnSpPr>
          <p:nvPr/>
        </p:nvCxnSpPr>
        <p:spPr>
          <a:xfrm>
            <a:off x="7123347" y="3907727"/>
            <a:ext cx="847974" cy="492054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27B1AD37-085E-D57C-DC5F-EB551977ACD2}"/>
              </a:ext>
            </a:extLst>
          </p:cNvPr>
          <p:cNvCxnSpPr>
            <a:cxnSpLocks/>
          </p:cNvCxnSpPr>
          <p:nvPr/>
        </p:nvCxnSpPr>
        <p:spPr>
          <a:xfrm>
            <a:off x="6275374" y="1237097"/>
            <a:ext cx="1377356" cy="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8213BEB-B929-7177-6E62-0C63926B73BE}"/>
              </a:ext>
            </a:extLst>
          </p:cNvPr>
          <p:cNvSpPr txBox="1"/>
          <p:nvPr/>
        </p:nvSpPr>
        <p:spPr>
          <a:xfrm>
            <a:off x="6712220" y="929320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5,92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1EE618-2CE5-DAF9-E427-7EB588B0B748}"/>
              </a:ext>
            </a:extLst>
          </p:cNvPr>
          <p:cNvSpPr txBox="1"/>
          <p:nvPr/>
        </p:nvSpPr>
        <p:spPr>
          <a:xfrm rot="19834408">
            <a:off x="6283448" y="3916197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4,40*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A970ED-3431-88B7-9B98-02EAF4EDE883}"/>
              </a:ext>
            </a:extLst>
          </p:cNvPr>
          <p:cNvSpPr txBox="1"/>
          <p:nvPr/>
        </p:nvSpPr>
        <p:spPr>
          <a:xfrm rot="1811009">
            <a:off x="7350003" y="3884238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4,20*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CD054BA-7280-E643-6663-4D478F65635A}"/>
              </a:ext>
            </a:extLst>
          </p:cNvPr>
          <p:cNvCxnSpPr>
            <a:cxnSpLocks/>
          </p:cNvCxnSpPr>
          <p:nvPr/>
        </p:nvCxnSpPr>
        <p:spPr>
          <a:xfrm>
            <a:off x="6805061" y="4543695"/>
            <a:ext cx="606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5998B29-BBCF-556E-F922-BFEE72EE3D6D}"/>
              </a:ext>
            </a:extLst>
          </p:cNvPr>
          <p:cNvCxnSpPr>
            <a:cxnSpLocks/>
          </p:cNvCxnSpPr>
          <p:nvPr/>
        </p:nvCxnSpPr>
        <p:spPr>
          <a:xfrm>
            <a:off x="7123347" y="4038788"/>
            <a:ext cx="0" cy="4856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2BFDDB3-0AA2-7D6B-70A8-EB238019983B}"/>
              </a:ext>
            </a:extLst>
          </p:cNvPr>
          <p:cNvSpPr txBox="1"/>
          <p:nvPr/>
        </p:nvSpPr>
        <p:spPr>
          <a:xfrm>
            <a:off x="6854548" y="4090869"/>
            <a:ext cx="683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2,25**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A618787-E9E3-8018-0CA8-7FAC2520DD76}"/>
              </a:ext>
            </a:extLst>
          </p:cNvPr>
          <p:cNvSpPr txBox="1"/>
          <p:nvPr/>
        </p:nvSpPr>
        <p:spPr>
          <a:xfrm>
            <a:off x="6871515" y="4884842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6,60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41C01AE-CA60-A56D-7C06-608942CC767E}"/>
              </a:ext>
            </a:extLst>
          </p:cNvPr>
          <p:cNvCxnSpPr>
            <a:cxnSpLocks/>
          </p:cNvCxnSpPr>
          <p:nvPr/>
        </p:nvCxnSpPr>
        <p:spPr>
          <a:xfrm flipH="1">
            <a:off x="6353947" y="5284749"/>
            <a:ext cx="1538769" cy="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FC2CC621-94D8-F335-50D0-6A4D364744C2}"/>
              </a:ext>
            </a:extLst>
          </p:cNvPr>
          <p:cNvSpPr txBox="1"/>
          <p:nvPr/>
        </p:nvSpPr>
        <p:spPr>
          <a:xfrm>
            <a:off x="454959" y="5634493"/>
            <a:ext cx="369761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* mesuré par l’extérieur</a:t>
            </a:r>
          </a:p>
          <a:p>
            <a:r>
              <a:rPr lang="fr-FR" sz="1400"/>
              <a:t>** mesuré par l’intérieur du comble existant</a:t>
            </a:r>
          </a:p>
          <a:p>
            <a:r>
              <a:rPr lang="fr-FR" sz="1400" i="1"/>
              <a:t>(ce qui explique que la hauteur de 2,25 soit </a:t>
            </a:r>
          </a:p>
          <a:p>
            <a:r>
              <a:rPr lang="fr-FR" sz="1400" i="1"/>
              <a:t>inférieure à ce qu’on obtient pour un triangle de</a:t>
            </a:r>
          </a:p>
          <a:p>
            <a:r>
              <a:rPr lang="fr-FR" sz="1400" i="1"/>
              <a:t>6,60x4,40x4,40)</a:t>
            </a:r>
          </a:p>
          <a:p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2266909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iagramme, Plan, schématique&#10;&#10;Description générée automatiquement">
            <a:extLst>
              <a:ext uri="{FF2B5EF4-FFF2-40B4-BE49-F238E27FC236}">
                <a16:creationId xmlns:a16="http://schemas.microsoft.com/office/drawing/2014/main" id="{37A26956-6A35-0F06-237C-F6880A71D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534" y="0"/>
            <a:ext cx="5260932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626AD3-6FF3-8AF4-4E4A-3D8DAC2DD8BE}"/>
              </a:ext>
            </a:extLst>
          </p:cNvPr>
          <p:cNvSpPr txBox="1"/>
          <p:nvPr/>
        </p:nvSpPr>
        <p:spPr>
          <a:xfrm>
            <a:off x="0" y="0"/>
            <a:ext cx="233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432FF"/>
                </a:solidFill>
              </a:rPr>
              <a:t>État actuel – 2a - plans</a:t>
            </a:r>
          </a:p>
        </p:txBody>
      </p:sp>
    </p:spTree>
    <p:extLst>
      <p:ext uri="{BB962C8B-B14F-4D97-AF65-F5344CB8AC3E}">
        <p14:creationId xmlns:p14="http://schemas.microsoft.com/office/powerpoint/2010/main" val="6023378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733</Words>
  <Application>Microsoft Macintosh PowerPoint</Application>
  <PresentationFormat>Format A4 (210 x 297 mm)</PresentationFormat>
  <Paragraphs>103</Paragraphs>
  <Slides>24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Thomas Similowski</dc:creator>
  <cp:lastModifiedBy>Thomas Similowski</cp:lastModifiedBy>
  <cp:revision>46</cp:revision>
  <dcterms:created xsi:type="dcterms:W3CDTF">2018-03-11T21:22:34Z</dcterms:created>
  <dcterms:modified xsi:type="dcterms:W3CDTF">2024-08-16T12:31:08Z</dcterms:modified>
</cp:coreProperties>
</file>